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-595" y="-859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1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11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031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65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9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63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0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8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9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8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76D6-C8EC-4DA3-A44E-A068CDDCF448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9906-1AB8-4E60-B4CA-D3B0A8DD3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1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microsoft.com/office/2007/relationships/hdphoto" Target="../media/hdphoto4.wdp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microsoft.com/office/2007/relationships/hdphoto" Target="../media/hdphoto12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7.png"/><Relationship Id="rId14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4NPdo0g7z2E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6A01E-614F-A184-1F32-D0D36C601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096" y="2299095"/>
            <a:ext cx="5974673" cy="1400896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Shoes</a:t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2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메트로베니아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D26E85-3412-8D34-C01C-73F60D57E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640176" y="-79899"/>
            <a:ext cx="6878775" cy="693789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이중 물결 3">
            <a:extLst>
              <a:ext uri="{FF2B5EF4-FFF2-40B4-BE49-F238E27FC236}">
                <a16:creationId xmlns:a16="http://schemas.microsoft.com/office/drawing/2014/main" id="{E733CA8F-F2EB-699E-9408-D97E79A29F76}"/>
              </a:ext>
            </a:extLst>
          </p:cNvPr>
          <p:cNvSpPr/>
          <p:nvPr/>
        </p:nvSpPr>
        <p:spPr>
          <a:xfrm>
            <a:off x="-186432" y="3633187"/>
            <a:ext cx="6045693" cy="111414"/>
          </a:xfrm>
          <a:prstGeom prst="doubleWav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25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BF519E-558E-07DE-B397-5A82061B1AFC}"/>
              </a:ext>
            </a:extLst>
          </p:cNvPr>
          <p:cNvSpPr txBox="1"/>
          <p:nvPr/>
        </p:nvSpPr>
        <p:spPr>
          <a:xfrm>
            <a:off x="207068" y="247997"/>
            <a:ext cx="5536783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배경 스토리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 내리는 런던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도시는 온통 잿빛이다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(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한창 브로드웨이가 유행일 때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런던에서 가장 낙후된 고아원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&lt;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미카엘 고아원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&gt;.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 부터 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미카엘 고아원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 알게 모르게 아이들을 폭행하고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불법적인 일에 가담하도록 이용해왔다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아무튼 질 나쁜 곳</a:t>
            </a:r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게임의 이야기가 시작되는 날은 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고아 인 주인공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토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(Toe),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가명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고아원에서 탈출하는 날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 날 토는 원장이 시킨 일에 실패해 커다란 창고 안에 갇혔고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 곳에서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작은 쥐 한 마리를 만난다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작은 쥐는 토가 품에 지니고 있던 사진 한 장을 물고는 썩어가는 옷장 뒤로 도망 친다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토는 어머니가 남긴 하나뿐인 유품을 훔쳐간 작은 쥐를 쫓아간다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쫓아간 옷장 뒤에는 아이들만 지나 다닐 수 있는 크기의 밖으로 이어진 작은 통로가 있다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토는 쥐를 쫓아 고아원 바깥으로 나간다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어머니가 유언으로 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신발들이 너에게 길을 알려 줄 거야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….’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뭐 이런 이야기를 했기 때문에 신발이 이끄는 곳으로 간다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..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뭐 그런 느낌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..</a:t>
            </a:r>
            <a:r>
              <a:rPr lang="en-US" altLang="ko-KR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스테이지를 클리어 할 때마다 색조가 추가됨</a:t>
            </a:r>
            <a:r>
              <a:rPr lang="en-US" altLang="ko-KR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주인공 토</a:t>
            </a:r>
            <a:r>
              <a:rPr lang="en-US" altLang="ko-KR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(Toe).</a:t>
            </a:r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발가락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발가락 개수에 맞춰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사실 뭔가 스토리를 맞추고 싶었다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.)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사진이 갈기갈기 찢어져서 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스테이지 혹은 챕터로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마지막엔 온전한 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+)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사진이 완성되어 아버지를 찾고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모험으로 성장해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자신만의 신발을 맞춰 신고 결말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스토리의 중요 흐름은 </a:t>
            </a:r>
            <a:r>
              <a:rPr lang="en-US" altLang="ko-KR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성장</a:t>
            </a:r>
            <a:r>
              <a:rPr lang="en-US" altLang="ko-KR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초점이 맞춰져 있다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.)</a:t>
            </a: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70C897-3FC1-181A-3BB1-8BA3A362B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4" r="40397"/>
          <a:stretch/>
        </p:blipFill>
        <p:spPr bwMode="auto">
          <a:xfrm>
            <a:off x="6324833" y="1266506"/>
            <a:ext cx="911359" cy="257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752DFB-C44B-7F81-A295-990789E70DD7}"/>
              </a:ext>
            </a:extLst>
          </p:cNvPr>
          <p:cNvSpPr txBox="1"/>
          <p:nvPr/>
        </p:nvSpPr>
        <p:spPr>
          <a:xfrm>
            <a:off x="6309064" y="247997"/>
            <a:ext cx="5882935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그래픽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캐릭터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배경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아이템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캐릭터의 외관 레퍼런스</a:t>
            </a:r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옷과 포즈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주먹을 꽉 쥔 포즈 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		        		-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배경 채색은 유화 느낌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혹은 흑백에 포인트 색만 주기</a:t>
            </a:r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	-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모델링 느낌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91469D-819C-A7FF-D2A9-CC40D843F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3" t="9638" r="15066"/>
          <a:stretch/>
        </p:blipFill>
        <p:spPr bwMode="auto">
          <a:xfrm>
            <a:off x="7324690" y="1269954"/>
            <a:ext cx="1033966" cy="257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01FCA58-45E5-33CE-53F5-366464A73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352" y="145534"/>
            <a:ext cx="1813217" cy="36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1213873-6D2F-3F90-38C2-536996CB7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59" y="991297"/>
            <a:ext cx="1443064" cy="284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16DD89D-6A5D-0555-9D8C-9EBDEBF27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36" y="3982308"/>
            <a:ext cx="2990850" cy="30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A9EC18-AAF0-6227-5E1B-F0FA22AA8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61"/>
          <a:stretch/>
        </p:blipFill>
        <p:spPr bwMode="auto">
          <a:xfrm>
            <a:off x="3400357" y="3982308"/>
            <a:ext cx="3375209" cy="27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AD50B17-D38A-3431-CA77-1935A156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977" y="4312443"/>
            <a:ext cx="4459107" cy="229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8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5FDA2FE-B35A-61E0-59CE-2CA8CFE53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3" y="307525"/>
            <a:ext cx="2859864" cy="214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D15D3-F5E3-C48D-9FE1-A6EA7B725102}"/>
              </a:ext>
            </a:extLst>
          </p:cNvPr>
          <p:cNvSpPr txBox="1"/>
          <p:nvPr/>
        </p:nvSpPr>
        <p:spPr>
          <a:xfrm>
            <a:off x="9053552" y="2119604"/>
            <a:ext cx="3200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이런 유명 극장 사진을 모아야 함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찢어진 조각들을 모아 최종적으로 극장을 향하게 된다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아버지의 직업은 뭐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..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연기하는 사람이거나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춤추는 사람정도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   </a:t>
            </a:r>
          </a:p>
          <a:p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				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32" name="표 6">
            <a:extLst>
              <a:ext uri="{FF2B5EF4-FFF2-40B4-BE49-F238E27FC236}">
                <a16:creationId xmlns:a16="http://schemas.microsoft.com/office/drawing/2014/main" id="{510F7C36-C34F-3B3E-F119-5EB429352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953275"/>
              </p:ext>
            </p:extLst>
          </p:nvPr>
        </p:nvGraphicFramePr>
        <p:xfrm>
          <a:off x="610570" y="4509383"/>
          <a:ext cx="7673990" cy="214489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61908">
                  <a:extLst>
                    <a:ext uri="{9D8B030D-6E8A-4147-A177-3AD203B41FA5}">
                      <a16:colId xmlns:a16="http://schemas.microsoft.com/office/drawing/2014/main" val="1937652058"/>
                    </a:ext>
                  </a:extLst>
                </a:gridCol>
                <a:gridCol w="6212082">
                  <a:extLst>
                    <a:ext uri="{9D8B030D-6E8A-4147-A177-3AD203B41FA5}">
                      <a16:colId xmlns:a16="http://schemas.microsoft.com/office/drawing/2014/main" val="4176599766"/>
                    </a:ext>
                  </a:extLst>
                </a:gridCol>
              </a:tblGrid>
              <a:tr h="713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세부 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빌런</a:t>
                      </a:r>
                      <a:r>
                        <a:rPr lang="ko-KR" altLang="en-US" sz="14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해치우기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813178"/>
                  </a:ext>
                </a:extLst>
              </a:tr>
              <a:tr h="715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 목표</a:t>
                      </a:r>
                      <a:r>
                        <a:rPr lang="en-US" altLang="ko-KR" sz="1400" b="1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1400" b="1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아버지와 어머니가 남긴 사진 조각 찾기</a:t>
                      </a:r>
                      <a:endParaRPr lang="en-US" altLang="ko-KR" sz="14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4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보스 몬스터의 뱃속에</a:t>
                      </a:r>
                      <a:r>
                        <a:rPr lang="en-US" altLang="ko-KR" sz="14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…or </a:t>
                      </a:r>
                      <a:r>
                        <a:rPr lang="ko-KR" altLang="en-US" sz="14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매 스테이지의 끝에 등장</a:t>
                      </a:r>
                      <a:r>
                        <a:rPr lang="en-US" altLang="ko-KR" sz="14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R" altLang="en-US" sz="14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908285"/>
                  </a:ext>
                </a:extLst>
              </a:tr>
              <a:tr h="715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 목표</a:t>
                      </a:r>
                      <a:r>
                        <a:rPr lang="en-US" altLang="ko-KR" sz="1400" b="1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sz="1400" b="1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아버지를 찾는 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669867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99C400C-D5B0-FBE4-83E4-4A1E1E666FCF}"/>
              </a:ext>
            </a:extLst>
          </p:cNvPr>
          <p:cNvSpPr txBox="1"/>
          <p:nvPr/>
        </p:nvSpPr>
        <p:spPr>
          <a:xfrm>
            <a:off x="270927" y="2736611"/>
            <a:ext cx="37999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주인공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더러운 얼굴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짙은 눈썹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호리호리한 체형</a:t>
            </a:r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아버지 느낌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외형은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이렇게 하면 될 것 같고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굳이 등장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안해도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 될 수도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. (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연기면 오른쪽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춤이면 왼쪽 느낌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)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047417D-CB80-F3F1-951B-750FE40DC39D}"/>
              </a:ext>
            </a:extLst>
          </p:cNvPr>
          <p:cNvGrpSpPr/>
          <p:nvPr/>
        </p:nvGrpSpPr>
        <p:grpSpPr>
          <a:xfrm>
            <a:off x="8451542" y="3270480"/>
            <a:ext cx="2440929" cy="3383801"/>
            <a:chOff x="3794329" y="-81307"/>
            <a:chExt cx="2440929" cy="338380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FB242A9-2F0F-03B6-0534-4C85CA6B8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FilmGrain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026" y="74519"/>
              <a:ext cx="2147742" cy="3219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연결선: 구부러짐 5">
              <a:extLst>
                <a:ext uri="{FF2B5EF4-FFF2-40B4-BE49-F238E27FC236}">
                  <a16:creationId xmlns:a16="http://schemas.microsoft.com/office/drawing/2014/main" id="{AED1DEA5-D3F0-E81B-42F7-0EC16A598CF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11789" y="213079"/>
              <a:ext cx="1547698" cy="95892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연결선: 구부러짐 8">
              <a:extLst>
                <a:ext uri="{FF2B5EF4-FFF2-40B4-BE49-F238E27FC236}">
                  <a16:creationId xmlns:a16="http://schemas.microsoft.com/office/drawing/2014/main" id="{32A63EDF-3B42-D4B4-1DBF-0C0D8728774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89870" y="1659136"/>
              <a:ext cx="1700074" cy="1586642"/>
            </a:xfrm>
            <a:prstGeom prst="curvedConnector3">
              <a:avLst>
                <a:gd name="adj1" fmla="val 43734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9B6EB26-2BB6-E1F5-21CA-B68392CDA3B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06176" y="1876519"/>
              <a:ext cx="1411549" cy="702444"/>
            </a:xfrm>
            <a:prstGeom prst="curvedConnector3">
              <a:avLst>
                <a:gd name="adj1" fmla="val 33648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연결선: 구부러짐 15">
              <a:extLst>
                <a:ext uri="{FF2B5EF4-FFF2-40B4-BE49-F238E27FC236}">
                  <a16:creationId xmlns:a16="http://schemas.microsoft.com/office/drawing/2014/main" id="{44EAC919-AB5F-CBF7-185C-F8AE44DF71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51991" y="692543"/>
              <a:ext cx="1280051" cy="69237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연결선: 구부러짐 23">
              <a:extLst>
                <a:ext uri="{FF2B5EF4-FFF2-40B4-BE49-F238E27FC236}">
                  <a16:creationId xmlns:a16="http://schemas.microsoft.com/office/drawing/2014/main" id="{BAC96AEC-57F4-BF38-9AC1-74CB3E1BBCF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71125" y="1629061"/>
              <a:ext cx="1105059" cy="61677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B146ECE7-B806-5AD5-405E-CBFD0F04983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581152" y="728123"/>
              <a:ext cx="699755" cy="6084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연결선: 구부러짐 33">
              <a:extLst>
                <a:ext uri="{FF2B5EF4-FFF2-40B4-BE49-F238E27FC236}">
                  <a16:creationId xmlns:a16="http://schemas.microsoft.com/office/drawing/2014/main" id="{98B4F9D1-202A-63F3-2CE2-36385013A42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94329" y="2330341"/>
              <a:ext cx="997241" cy="56574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EEB74BAF-DEBE-D4E5-B4F8-C9E7000516C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09462" y="1323464"/>
              <a:ext cx="964214" cy="39474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연결선: 구부러짐 39">
              <a:extLst>
                <a:ext uri="{FF2B5EF4-FFF2-40B4-BE49-F238E27FC236}">
                  <a16:creationId xmlns:a16="http://schemas.microsoft.com/office/drawing/2014/main" id="{0A015F64-EDAB-5593-6C61-1E4DDB6A35B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338227" y="346529"/>
              <a:ext cx="966904" cy="39974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연결선: 구부러짐 42">
              <a:extLst>
                <a:ext uri="{FF2B5EF4-FFF2-40B4-BE49-F238E27FC236}">
                  <a16:creationId xmlns:a16="http://schemas.microsoft.com/office/drawing/2014/main" id="{14F53293-5BDF-0471-7924-9B3CAFF9B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1490" y="470516"/>
              <a:ext cx="913485" cy="35671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79B16CF4-CD94-0930-85EC-7A77299F2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83" r="8509"/>
          <a:stretch/>
        </p:blipFill>
        <p:spPr bwMode="auto">
          <a:xfrm>
            <a:off x="3862163" y="251138"/>
            <a:ext cx="2046802" cy="364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B138913-935E-22C9-9BA1-CEE69F5BC0B4}"/>
              </a:ext>
            </a:extLst>
          </p:cNvPr>
          <p:cNvSpPr txBox="1"/>
          <p:nvPr/>
        </p:nvSpPr>
        <p:spPr>
          <a:xfrm>
            <a:off x="95709" y="4090813"/>
            <a:ext cx="2618847" cy="38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게임 목표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DD871190-7770-FD0A-67DD-195C8B82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95" y="251138"/>
            <a:ext cx="2335879" cy="364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0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07458A-C6EB-B3DC-23FF-748AE937249D}"/>
              </a:ext>
            </a:extLst>
          </p:cNvPr>
          <p:cNvSpPr txBox="1"/>
          <p:nvPr/>
        </p:nvSpPr>
        <p:spPr>
          <a:xfrm>
            <a:off x="630582" y="506118"/>
            <a:ext cx="350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장애물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위험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050" name="Picture 2" descr="전투 대기, 걷기, 공격 쿼터뷰 - YouTube">
            <a:extLst>
              <a:ext uri="{FF2B5EF4-FFF2-40B4-BE49-F238E27FC236}">
                <a16:creationId xmlns:a16="http://schemas.microsoft.com/office/drawing/2014/main" id="{CF35C9B3-E8C9-D5BF-2B3B-7BCBC5197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10044" r="20785" b="20874"/>
          <a:stretch/>
        </p:blipFill>
        <p:spPr bwMode="auto">
          <a:xfrm>
            <a:off x="356491" y="1448167"/>
            <a:ext cx="3918412" cy="23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AF63924-EAB7-34CA-AFD2-BCEE6AE3EB0E}"/>
              </a:ext>
            </a:extLst>
          </p:cNvPr>
          <p:cNvGrpSpPr/>
          <p:nvPr/>
        </p:nvGrpSpPr>
        <p:grpSpPr>
          <a:xfrm>
            <a:off x="3635664" y="-312609"/>
            <a:ext cx="4580896" cy="3086100"/>
            <a:chOff x="4360929" y="-88717"/>
            <a:chExt cx="4580896" cy="308610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73B0002-FAD4-3BEB-D21F-DBC94812B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0929" y="-88717"/>
              <a:ext cx="4132627" cy="2908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52B984C4-55C6-6E37-9493-C6976A309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3925" y="-88717"/>
              <a:ext cx="2247900" cy="308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77950B-EE89-F699-EC32-2F9BD410EFB6}"/>
              </a:ext>
            </a:extLst>
          </p:cNvPr>
          <p:cNvGrpSpPr/>
          <p:nvPr/>
        </p:nvGrpSpPr>
        <p:grpSpPr>
          <a:xfrm>
            <a:off x="5433756" y="59162"/>
            <a:ext cx="4677624" cy="4985350"/>
            <a:chOff x="5204442" y="1467955"/>
            <a:chExt cx="4677624" cy="498535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1A2D655-87E5-964C-2DD2-B3F50F821E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4135" b="90753" l="7282" r="95560">
                          <a14:foregroundMark x1="18295" y1="18098" x2="18295" y2="18098"/>
                          <a14:foregroundMark x1="12256" y1="19287" x2="18472" y2="14135"/>
                          <a14:foregroundMark x1="10124" y1="35403" x2="7460" y2="35403"/>
                          <a14:foregroundMark x1="46536" y1="34478" x2="53108" y2="35271"/>
                          <a14:foregroundMark x1="51332" y1="40291" x2="46536" y2="43461"/>
                          <a14:foregroundMark x1="47247" y1="43857" x2="47247" y2="44122"/>
                          <a14:foregroundMark x1="75666" y1="38309" x2="75666" y2="38309"/>
                          <a14:foregroundMark x1="74778" y1="35931" x2="76377" y2="39762"/>
                          <a14:foregroundMark x1="83481" y1="35799" x2="79041" y2="39762"/>
                          <a14:foregroundMark x1="73712" y1="40423" x2="75666" y2="45046"/>
                          <a14:foregroundMark x1="48135" y1="58520" x2="52575" y2="60238"/>
                          <a14:foregroundMark x1="24334" y1="56407" x2="15808" y2="57860"/>
                          <a14:foregroundMark x1="21137" y1="57332" x2="26110" y2="61162"/>
                          <a14:foregroundMark x1="56838" y1="61823" x2="46536" y2="61559"/>
                          <a14:foregroundMark x1="85790" y1="18494" x2="71936" y2="20476"/>
                          <a14:foregroundMark x1="71936" y1="20476" x2="68917" y2="16116"/>
                          <a14:foregroundMark x1="80639" y1="21136" x2="76554" y2="25099"/>
                          <a14:foregroundMark x1="93073" y1="17437" x2="95560" y2="17437"/>
                          <a14:foregroundMark x1="11901" y1="81110" x2="23623" y2="83620"/>
                          <a14:foregroundMark x1="23623" y1="83620" x2="23801" y2="83487"/>
                          <a14:foregroundMark x1="56306" y1="84412" x2="46004" y2="83091"/>
                          <a14:foregroundMark x1="90053" y1="85469" x2="78153" y2="84280"/>
                          <a14:foregroundMark x1="87034" y1="82034" x2="87744" y2="81770"/>
                          <a14:foregroundMark x1="85080" y1="87847" x2="85080" y2="88639"/>
                          <a14:foregroundMark x1="28242" y1="39234" x2="30551" y2="392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49" t="10576" b="51759"/>
            <a:stretch/>
          </p:blipFill>
          <p:spPr bwMode="auto">
            <a:xfrm>
              <a:off x="5204442" y="3140363"/>
              <a:ext cx="2757529" cy="3312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5C8A07-4D2A-B2B5-48BA-1D1EC403E3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4135" b="90753" l="7282" r="95560">
                          <a14:foregroundMark x1="18295" y1="18098" x2="18295" y2="18098"/>
                          <a14:foregroundMark x1="12256" y1="19287" x2="18472" y2="14135"/>
                          <a14:foregroundMark x1="10124" y1="35403" x2="7460" y2="35403"/>
                          <a14:foregroundMark x1="46536" y1="34478" x2="53108" y2="35271"/>
                          <a14:foregroundMark x1="51332" y1="40291" x2="46536" y2="43461"/>
                          <a14:foregroundMark x1="47247" y1="43857" x2="47247" y2="44122"/>
                          <a14:foregroundMark x1="75666" y1="38309" x2="75666" y2="38309"/>
                          <a14:foregroundMark x1="74778" y1="35931" x2="76377" y2="39762"/>
                          <a14:foregroundMark x1="83481" y1="35799" x2="79041" y2="39762"/>
                          <a14:foregroundMark x1="73712" y1="40423" x2="75666" y2="45046"/>
                          <a14:foregroundMark x1="48135" y1="58520" x2="52575" y2="60238"/>
                          <a14:foregroundMark x1="24334" y1="56407" x2="15808" y2="57860"/>
                          <a14:foregroundMark x1="21137" y1="57332" x2="26110" y2="61162"/>
                          <a14:foregroundMark x1="56838" y1="61823" x2="46536" y2="61559"/>
                          <a14:foregroundMark x1="85790" y1="18494" x2="71936" y2="20476"/>
                          <a14:foregroundMark x1="71936" y1="20476" x2="68917" y2="16116"/>
                          <a14:foregroundMark x1="80639" y1="21136" x2="76554" y2="25099"/>
                          <a14:foregroundMark x1="93073" y1="17437" x2="95560" y2="17437"/>
                          <a14:foregroundMark x1="11901" y1="81110" x2="23623" y2="83620"/>
                          <a14:foregroundMark x1="23623" y1="83620" x2="23801" y2="83487"/>
                          <a14:foregroundMark x1="56306" y1="84412" x2="46004" y2="83091"/>
                          <a14:foregroundMark x1="90053" y1="85469" x2="78153" y2="84280"/>
                          <a14:foregroundMark x1="87034" y1="82034" x2="87744" y2="81770"/>
                          <a14:foregroundMark x1="85080" y1="87847" x2="85080" y2="88639"/>
                          <a14:foregroundMark x1="28242" y1="39234" x2="30551" y2="392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6" r="62046" b="-1"/>
            <a:stretch/>
          </p:blipFill>
          <p:spPr bwMode="auto">
            <a:xfrm>
              <a:off x="7421967" y="1467955"/>
              <a:ext cx="2460099" cy="4444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0" descr="Free 큰 돌 Stock Photo | FreeImages">
            <a:extLst>
              <a:ext uri="{FF2B5EF4-FFF2-40B4-BE49-F238E27FC236}">
                <a16:creationId xmlns:a16="http://schemas.microsoft.com/office/drawing/2014/main" id="{4B307784-C2E4-6382-6158-CE75C559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813" y1="15583" x2="49000" y2="14833"/>
                        <a14:foregroundMark x1="49000" y1="14833" x2="49063" y2="14833"/>
                        <a14:backgroundMark x1="33563" y1="70833" x2="41125" y2="72833"/>
                        <a14:backgroundMark x1="31438" y1="66833" x2="49375" y2="69083"/>
                        <a14:backgroundMark x1="49375" y1="69083" x2="69875" y2="63917"/>
                        <a14:backgroundMark x1="69875" y1="63917" x2="75875" y2="65500"/>
                        <a14:backgroundMark x1="75875" y1="65500" x2="80375" y2="71083"/>
                        <a14:backgroundMark x1="80375" y1="71083" x2="40938" y2="75417"/>
                        <a14:backgroundMark x1="73000" y1="54583" x2="77063" y2="62667"/>
                        <a14:backgroundMark x1="77063" y1="62667" x2="85250" y2="53167"/>
                        <a14:backgroundMark x1="85250" y1="53167" x2="79313" y2="52417"/>
                        <a14:backgroundMark x1="79313" y1="52417" x2="78563" y2="52667"/>
                        <a14:backgroundMark x1="71625" y1="57083" x2="66563" y2="59833"/>
                        <a14:backgroundMark x1="66563" y1="59833" x2="66063" y2="60500"/>
                        <a14:backgroundMark x1="22813" y1="39750" x2="29500" y2="59333"/>
                        <a14:backgroundMark x1="29500" y1="59333" x2="28500" y2="63417"/>
                        <a14:backgroundMark x1="24938" y1="41250" x2="24938" y2="44833"/>
                      </a14:backgroundRemoval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30" t="4580" r="25438" b="25705"/>
          <a:stretch/>
        </p:blipFill>
        <p:spPr bwMode="auto">
          <a:xfrm>
            <a:off x="9450912" y="59162"/>
            <a:ext cx="2672019" cy="271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FE8C5A-1586-8EFD-1F21-502D57894399}"/>
              </a:ext>
            </a:extLst>
          </p:cNvPr>
          <p:cNvSpPr txBox="1"/>
          <p:nvPr/>
        </p:nvSpPr>
        <p:spPr>
          <a:xfrm>
            <a:off x="630582" y="4503401"/>
            <a:ext cx="5231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점프 신발은 벽 </a:t>
            </a:r>
            <a:r>
              <a:rPr lang="en-US" altLang="ko-KR" dirty="0"/>
              <a:t>or </a:t>
            </a:r>
            <a:r>
              <a:rPr lang="ko-KR" altLang="en-US" dirty="0"/>
              <a:t>건물 사이</a:t>
            </a:r>
            <a:r>
              <a:rPr lang="en-US" altLang="ko-KR" dirty="0"/>
              <a:t>, </a:t>
            </a:r>
            <a:r>
              <a:rPr lang="en-US" altLang="ko-KR" sz="1200" dirty="0"/>
              <a:t>(</a:t>
            </a:r>
            <a:r>
              <a:rPr lang="ko-KR" altLang="en-US" sz="1200" dirty="0"/>
              <a:t>사진 </a:t>
            </a:r>
            <a:r>
              <a:rPr lang="ko-KR" altLang="en-US" sz="1200" dirty="0" err="1"/>
              <a:t>못찾겠서요</a:t>
            </a:r>
            <a:r>
              <a:rPr lang="en-US" altLang="ko-KR" sz="1200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스피드는 굴러오는 돌</a:t>
            </a:r>
            <a:r>
              <a:rPr lang="en-US" altLang="ko-KR" dirty="0"/>
              <a:t>, …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보스를 죽이면 보물상자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기본적으로는 설치류</a:t>
            </a:r>
            <a:r>
              <a:rPr lang="en-US" altLang="ko-KR" dirty="0"/>
              <a:t>-&gt; </a:t>
            </a:r>
            <a:r>
              <a:rPr lang="ko-KR" altLang="en-US" dirty="0"/>
              <a:t>큰 동물</a:t>
            </a:r>
            <a:r>
              <a:rPr lang="en-US" altLang="ko-KR" dirty="0"/>
              <a:t>-&gt; </a:t>
            </a:r>
            <a:r>
              <a:rPr lang="ko-KR" altLang="en-US" dirty="0"/>
              <a:t>인간들이 </a:t>
            </a:r>
            <a:r>
              <a:rPr lang="ko-KR" altLang="en-US" dirty="0" err="1"/>
              <a:t>빌런</a:t>
            </a:r>
            <a:endParaRPr lang="ko-KR" alt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170C32A8-7571-CA1F-D8AB-0CD67041A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34"/>
          <a:stretch/>
        </p:blipFill>
        <p:spPr bwMode="auto">
          <a:xfrm>
            <a:off x="6355262" y="3727544"/>
            <a:ext cx="4971176" cy="389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33265B2-3455-219B-0125-05F8486FB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0000" y1="59667" x2="60833" y2="61833"/>
                        <a14:foregroundMark x1="63125" y1="66333" x2="64375" y2="73500"/>
                        <a14:backgroundMark x1="30000" y1="50833" x2="40000" y2="95167"/>
                        <a14:backgroundMark x1="65417" y1="25000" x2="84375" y2="80333"/>
                        <a14:backgroundMark x1="74167" y1="57167" x2="71458" y2="66333"/>
                        <a14:backgroundMark x1="69375" y1="48667" x2="65000" y2="59500"/>
                        <a14:backgroundMark x1="65000" y1="59500" x2="69583" y2="7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33" t="14806" r="31083" b="8119"/>
          <a:stretch/>
        </p:blipFill>
        <p:spPr bwMode="auto">
          <a:xfrm>
            <a:off x="10549556" y="2491171"/>
            <a:ext cx="1553764" cy="44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1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8B408D-0EAC-AAEB-5EB2-2397124A4313}"/>
              </a:ext>
            </a:extLst>
          </p:cNvPr>
          <p:cNvSpPr txBox="1"/>
          <p:nvPr/>
        </p:nvSpPr>
        <p:spPr>
          <a:xfrm>
            <a:off x="4086447" y="1084521"/>
            <a:ext cx="4019107" cy="136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chemeClr val="bg1">
                    <a:alpha val="60000"/>
                  </a:schemeClr>
                </a:solidFill>
                <a:latin typeface="+mj-lt"/>
                <a:ea typeface="+mj-ea"/>
                <a:cs typeface="+mj-cs"/>
              </a:rPr>
              <a:t>4. </a:t>
            </a:r>
            <a:r>
              <a:rPr lang="ko-KR" altLang="en-US" sz="3600" kern="1200" dirty="0">
                <a:solidFill>
                  <a:schemeClr val="bg1">
                    <a:alpha val="60000"/>
                  </a:schemeClr>
                </a:solidFill>
                <a:latin typeface="+mj-lt"/>
                <a:ea typeface="+mj-ea"/>
                <a:cs typeface="+mj-cs"/>
              </a:rPr>
              <a:t>게임 아이템</a:t>
            </a:r>
            <a:r>
              <a:rPr lang="en-US" altLang="ko-KR" sz="2800" kern="1200" dirty="0">
                <a:solidFill>
                  <a:schemeClr val="bg1">
                    <a:alpha val="60000"/>
                  </a:schemeClr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591FC3-4833-C5CF-9F69-70DEEE74D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8" t="11784" r="32200"/>
          <a:stretch/>
        </p:blipFill>
        <p:spPr bwMode="auto">
          <a:xfrm>
            <a:off x="680483" y="907467"/>
            <a:ext cx="293129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26D311-C4B7-6FF4-8EAF-2AA25B940963}"/>
              </a:ext>
            </a:extLst>
          </p:cNvPr>
          <p:cNvSpPr txBox="1"/>
          <p:nvPr/>
        </p:nvSpPr>
        <p:spPr>
          <a:xfrm>
            <a:off x="3811787" y="1804743"/>
            <a:ext cx="4768433" cy="39687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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신발 아이템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버프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스테이지 별 도움을 주는 아이템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크게 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3-4</a:t>
            </a: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가지정도로 나눠서 신발마다 고유의 능력이 있다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능력에 따라 모양과 색이 확실히 구분되도록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</a:t>
            </a: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점프 높이가 높아짐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(+++</a:t>
            </a: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날기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</a:t>
            </a: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속도가 </a:t>
            </a:r>
            <a:r>
              <a:rPr lang="ko-KR" altLang="en-US" sz="13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빨라짐</a:t>
            </a:r>
            <a:endParaRPr lang="en-US" altLang="ko-KR" sz="1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3. </a:t>
            </a: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힘이 세짐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발로 차는 모션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?)</a:t>
            </a: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…</a:t>
            </a:r>
            <a:r>
              <a:rPr lang="en-US" altLang="ko-KR" sz="13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etc</a:t>
            </a:r>
            <a:endParaRPr lang="en-US" altLang="ko-KR" sz="1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altLang="ko-KR" sz="1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주로 이 것들로 스테이지를 해결해 나간다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가시성을 위해 주변에 </a:t>
            </a:r>
            <a:r>
              <a:rPr lang="ko-KR" altLang="en-US" sz="13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파티클을</a:t>
            </a: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배치해두면 </a:t>
            </a:r>
            <a:r>
              <a:rPr lang="ko-KR" altLang="en-US" sz="13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좋을듯</a:t>
            </a:r>
            <a:endParaRPr lang="en-US" altLang="ko-KR" sz="1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57150" algn="r" defTabSz="914400">
              <a:lnSpc>
                <a:spcPct val="90000"/>
              </a:lnSpc>
              <a:spcAft>
                <a:spcPts val="600"/>
              </a:spcAft>
            </a:pP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사진 조각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중간 목표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     </a:t>
            </a:r>
            <a:r>
              <a:rPr lang="en-US" altLang="ko-KR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</a:t>
            </a:r>
            <a:endParaRPr lang="en-US" altLang="ko-KR" sz="1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7EE5F4-904A-BB75-E977-7E24B3FF02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19" r="5146"/>
          <a:stretch/>
        </p:blipFill>
        <p:spPr>
          <a:xfrm>
            <a:off x="8580219" y="907467"/>
            <a:ext cx="2905400" cy="5486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B2E288-38FB-6D0E-56D4-5633415ADFFC}"/>
              </a:ext>
            </a:extLst>
          </p:cNvPr>
          <p:cNvSpPr txBox="1"/>
          <p:nvPr/>
        </p:nvSpPr>
        <p:spPr>
          <a:xfrm>
            <a:off x="581891" y="157018"/>
            <a:ext cx="350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아이템</a:t>
            </a:r>
          </a:p>
        </p:txBody>
      </p:sp>
    </p:spTree>
    <p:extLst>
      <p:ext uri="{BB962C8B-B14F-4D97-AF65-F5344CB8AC3E}">
        <p14:creationId xmlns:p14="http://schemas.microsoft.com/office/powerpoint/2010/main" val="117596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A77B01-94DD-0094-2F02-2733747BD2F7}"/>
              </a:ext>
            </a:extLst>
          </p:cNvPr>
          <p:cNvSpPr txBox="1"/>
          <p:nvPr/>
        </p:nvSpPr>
        <p:spPr>
          <a:xfrm>
            <a:off x="1933323" y="408575"/>
            <a:ext cx="3058623" cy="595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ko-KR" sz="2800" b="1" dirty="0"/>
              <a:t>6. </a:t>
            </a:r>
            <a:r>
              <a:rPr lang="ko-KR" altLang="en-US" sz="2800" b="1" dirty="0"/>
              <a:t>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시점</a:t>
            </a:r>
            <a:r>
              <a:rPr lang="en-US" altLang="ko-KR" sz="2800" b="1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064DD7-ECC3-4566-7C16-D8CA9192C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8" r="2" b="2"/>
          <a:stretch/>
        </p:blipFill>
        <p:spPr bwMode="auto">
          <a:xfrm>
            <a:off x="4636963" y="10"/>
            <a:ext cx="7555037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익명ze1님의 게임 | 미니맵">
            <a:extLst>
              <a:ext uri="{FF2B5EF4-FFF2-40B4-BE49-F238E27FC236}">
                <a16:creationId xmlns:a16="http://schemas.microsoft.com/office/drawing/2014/main" id="{C9FC7475-0203-ABF4-57E1-0313CE8CC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2767"/>
          <a:stretch/>
        </p:blipFill>
        <p:spPr bwMode="auto">
          <a:xfrm>
            <a:off x="4639056" y="3474720"/>
            <a:ext cx="7552944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C4B33B-8469-F66A-1BCC-CDB792525BA0}"/>
              </a:ext>
            </a:extLst>
          </p:cNvPr>
          <p:cNvSpPr txBox="1"/>
          <p:nvPr/>
        </p:nvSpPr>
        <p:spPr>
          <a:xfrm>
            <a:off x="184727" y="1594193"/>
            <a:ext cx="445223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숄더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젤다보단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카메라가 위쪽으로 가도록  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쿼터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조금 더 가까이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오른쪽 위가 진행방향이 되도록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 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</a:t>
            </a: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뭐가 좋을지는 아직 모르겠다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75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25C9EE-1C62-77BA-061D-98CB9F654876}"/>
              </a:ext>
            </a:extLst>
          </p:cNvPr>
          <p:cNvSpPr txBox="1"/>
          <p:nvPr/>
        </p:nvSpPr>
        <p:spPr>
          <a:xfrm>
            <a:off x="1509204" y="1305017"/>
            <a:ext cx="5495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궁수의 전설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졸작 중 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참고 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2"/>
              </a:rPr>
              <a:t>https://youtu.be/4NPdo0g7z2E</a:t>
            </a:r>
            <a:endParaRPr lang="en-US" altLang="ko-KR" sz="1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90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0680B0-27BC-ADC4-AC37-6CB2930E6EBC}"/>
              </a:ext>
            </a:extLst>
          </p:cNvPr>
          <p:cNvSpPr txBox="1"/>
          <p:nvPr/>
        </p:nvSpPr>
        <p:spPr>
          <a:xfrm>
            <a:off x="993648" y="1200912"/>
            <a:ext cx="3742944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목표</a:t>
            </a:r>
            <a:endParaRPr lang="en-US" altLang="ko-KR" sz="2400" b="1" dirty="0"/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- 2022</a:t>
            </a:r>
            <a:r>
              <a:rPr lang="ko-KR" altLang="en-US" sz="1050" dirty="0"/>
              <a:t>년 안에 </a:t>
            </a:r>
            <a:r>
              <a:rPr lang="en-US" altLang="ko-KR" sz="1050" dirty="0"/>
              <a:t>&lt;</a:t>
            </a:r>
            <a:r>
              <a:rPr lang="ko-KR" altLang="en-US" sz="1050" dirty="0"/>
              <a:t>산</a:t>
            </a:r>
            <a:r>
              <a:rPr lang="en-US" altLang="ko-KR" sz="1050" dirty="0"/>
              <a:t>&gt; </a:t>
            </a:r>
            <a:r>
              <a:rPr lang="ko-KR" altLang="en-US" sz="1050" dirty="0" err="1"/>
              <a:t>맵까지</a:t>
            </a:r>
            <a:r>
              <a:rPr lang="ko-KR" altLang="en-US" sz="1050" dirty="0"/>
              <a:t> 만들기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구체화에 </a:t>
            </a:r>
            <a:r>
              <a:rPr lang="ko-KR" altLang="en-US" sz="1050" dirty="0" err="1"/>
              <a:t>매달리지말고</a:t>
            </a:r>
            <a:r>
              <a:rPr lang="ko-KR" altLang="en-US" sz="1050" dirty="0"/>
              <a:t> 훑고</a:t>
            </a:r>
            <a:r>
              <a:rPr lang="en-US" altLang="ko-KR" sz="1050" dirty="0"/>
              <a:t>,</a:t>
            </a:r>
            <a:r>
              <a:rPr lang="ko-KR" altLang="en-US" sz="1050" dirty="0"/>
              <a:t> 훑고</a:t>
            </a:r>
            <a:r>
              <a:rPr lang="en-US" altLang="ko-KR" sz="1050" dirty="0"/>
              <a:t>~~~ </a:t>
            </a:r>
            <a:r>
              <a:rPr lang="ko-KR" altLang="en-US" sz="1050" dirty="0"/>
              <a:t>계속해서 업데이트 하는 방식으로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매주 월</a:t>
            </a:r>
            <a:r>
              <a:rPr lang="en-US" altLang="ko-KR" sz="1050" dirty="0"/>
              <a:t>/ </a:t>
            </a:r>
            <a:r>
              <a:rPr lang="ko-KR" altLang="en-US" sz="1050" dirty="0"/>
              <a:t>목 </a:t>
            </a:r>
            <a:r>
              <a:rPr lang="en-US" altLang="ko-KR" sz="1050" dirty="0"/>
              <a:t>9</a:t>
            </a:r>
            <a:r>
              <a:rPr lang="ko-KR" altLang="en-US" sz="1050" dirty="0"/>
              <a:t>시 회의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&lt;</a:t>
            </a:r>
            <a:r>
              <a:rPr lang="ko-KR" altLang="en-US" sz="1050" dirty="0"/>
              <a:t>기초 설정</a:t>
            </a:r>
            <a:r>
              <a:rPr lang="en-US" altLang="ko-KR" sz="1050" dirty="0"/>
              <a:t>&gt;</a:t>
            </a:r>
          </a:p>
          <a:p>
            <a:pPr marL="171450" indent="-171450">
              <a:buFontTx/>
              <a:buChar char="-"/>
            </a:pPr>
            <a:r>
              <a:rPr lang="en-US" altLang="ko-KR" sz="1050" b="1" dirty="0"/>
              <a:t>1. </a:t>
            </a:r>
            <a:r>
              <a:rPr lang="ko-KR" altLang="en-US" sz="1050" b="1" dirty="0"/>
              <a:t>캐릭터 설정</a:t>
            </a:r>
            <a:endParaRPr lang="en-US" altLang="ko-KR" sz="1050" b="1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기본 방향키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점프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2</a:t>
            </a:r>
            <a:r>
              <a:rPr lang="ko-KR" altLang="en-US" sz="1050" dirty="0"/>
              <a:t>단 점프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애니메이션 설정 </a:t>
            </a:r>
            <a:r>
              <a:rPr lang="en-US" altLang="ko-KR" sz="1050" dirty="0"/>
              <a:t>(</a:t>
            </a:r>
            <a:r>
              <a:rPr lang="ko-KR" altLang="en-US" sz="1050" dirty="0"/>
              <a:t>공부도 같이</a:t>
            </a:r>
            <a:r>
              <a:rPr lang="en-US" altLang="ko-KR" sz="1050" dirty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카메라 설정</a:t>
            </a:r>
            <a:endParaRPr lang="en-US" altLang="ko-KR" sz="1050" b="1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카메라 이동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앵글설정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&lt;</a:t>
            </a:r>
            <a:r>
              <a:rPr lang="ko-KR" altLang="en-US" sz="1050" dirty="0"/>
              <a:t>산 맵</a:t>
            </a:r>
            <a:r>
              <a:rPr lang="en-US" altLang="ko-KR" sz="1050" dirty="0"/>
              <a:t>&gt;</a:t>
            </a:r>
          </a:p>
          <a:p>
            <a:pPr marL="171450" indent="-171450">
              <a:buFontTx/>
              <a:buChar char="-"/>
            </a:pPr>
            <a:r>
              <a:rPr lang="en-US" altLang="ko-KR" sz="1050" b="1" dirty="0"/>
              <a:t>1. </a:t>
            </a:r>
            <a:r>
              <a:rPr lang="ko-KR" altLang="en-US" sz="1050" b="1" dirty="0"/>
              <a:t>맵 구현</a:t>
            </a:r>
            <a:endParaRPr lang="en-US" altLang="ko-KR" sz="1050" b="1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지형 만들기</a:t>
            </a:r>
            <a:r>
              <a:rPr lang="en-US" altLang="ko-KR" sz="1050" dirty="0"/>
              <a:t>(</a:t>
            </a:r>
            <a:r>
              <a:rPr lang="ko-KR" altLang="en-US" sz="1050" dirty="0" err="1"/>
              <a:t>터레인</a:t>
            </a:r>
            <a:r>
              <a:rPr lang="en-US" altLang="ko-KR" sz="1050" dirty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장애물</a:t>
            </a:r>
            <a:endParaRPr lang="en-US" altLang="ko-KR" sz="1050" b="1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1) </a:t>
            </a:r>
            <a:r>
              <a:rPr lang="ko-KR" altLang="en-US" sz="1050" dirty="0"/>
              <a:t>굴러오는 돌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2) </a:t>
            </a:r>
            <a:r>
              <a:rPr lang="ko-KR" altLang="en-US" sz="1050" dirty="0"/>
              <a:t>쓰러지는 통나무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3) </a:t>
            </a:r>
            <a:r>
              <a:rPr lang="ko-KR" altLang="en-US" sz="1050" dirty="0"/>
              <a:t>가시</a:t>
            </a:r>
            <a:r>
              <a:rPr lang="en-US" altLang="ko-KR" sz="1050" dirty="0"/>
              <a:t>, </a:t>
            </a:r>
            <a:r>
              <a:rPr lang="ko-KR" altLang="en-US" sz="1050" dirty="0"/>
              <a:t>물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4) </a:t>
            </a:r>
            <a:r>
              <a:rPr lang="ko-KR" altLang="en-US" sz="1050" dirty="0"/>
              <a:t>점프 블록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dirty="0"/>
              <a:t>5) </a:t>
            </a:r>
            <a:r>
              <a:rPr lang="ko-KR" altLang="en-US" sz="1050" dirty="0"/>
              <a:t>통나무 </a:t>
            </a:r>
            <a:r>
              <a:rPr lang="ko-KR" altLang="en-US" sz="1050" dirty="0" err="1"/>
              <a:t>기믹</a:t>
            </a:r>
            <a:r>
              <a:rPr lang="en-US" altLang="ko-KR" sz="1050" dirty="0"/>
              <a:t>(</a:t>
            </a:r>
            <a:r>
              <a:rPr lang="ko-KR" altLang="en-US" sz="1050" dirty="0"/>
              <a:t>일정하게 내려오는 통나무들 밟고 건너기</a:t>
            </a:r>
            <a:r>
              <a:rPr lang="en-US" altLang="ko-KR" sz="105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/>
              <a:t>6) </a:t>
            </a:r>
            <a:r>
              <a:rPr lang="ko-KR" altLang="en-US" sz="1050" dirty="0"/>
              <a:t>외줄타기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en-US" altLang="ko-KR" sz="1050" b="1" dirty="0"/>
              <a:t>3. </a:t>
            </a:r>
            <a:r>
              <a:rPr lang="ko-KR" altLang="en-US" sz="1050" b="1" dirty="0"/>
              <a:t>신발 획득</a:t>
            </a:r>
            <a:endParaRPr lang="en-US" altLang="ko-KR" sz="1050" b="1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7BD8A-2130-E3DB-CE35-4B3A80EE739B}"/>
              </a:ext>
            </a:extLst>
          </p:cNvPr>
          <p:cNvSpPr txBox="1"/>
          <p:nvPr/>
        </p:nvSpPr>
        <p:spPr>
          <a:xfrm>
            <a:off x="6175248" y="2188464"/>
            <a:ext cx="3742944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추가적으로 공부 해야 할 부분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모델링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 err="1"/>
              <a:t>리깅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/>
              <a:t>애니메이션</a:t>
            </a:r>
            <a:endParaRPr lang="en-US" altLang="ko-KR" sz="1050" dirty="0"/>
          </a:p>
          <a:p>
            <a:pPr marL="228600" indent="-228600">
              <a:buAutoNum type="arabicPeriod"/>
            </a:pPr>
            <a:r>
              <a:rPr lang="en-US" altLang="ko-KR" sz="1050" dirty="0"/>
              <a:t>…</a:t>
            </a:r>
          </a:p>
          <a:p>
            <a:pPr marL="228600" indent="-228600">
              <a:buAutoNum type="arabicPeriod"/>
            </a:pPr>
            <a:endParaRPr lang="en-US" altLang="ko-KR" sz="1050" dirty="0"/>
          </a:p>
          <a:p>
            <a:pPr marL="228600" indent="-228600">
              <a:buAutoNum type="arabicPeriod"/>
            </a:pPr>
            <a:endParaRPr lang="en-US" altLang="ko-KR" sz="1050" dirty="0"/>
          </a:p>
          <a:p>
            <a:pPr marL="228600" indent="-228600">
              <a:buAutoNum type="arabicPeriod"/>
            </a:pPr>
            <a:endParaRPr lang="en-US" altLang="ko-KR" sz="1050" dirty="0"/>
          </a:p>
          <a:p>
            <a:pPr marL="228600" indent="-228600">
              <a:buAutoNum type="arabicPeriod"/>
            </a:pPr>
            <a:endParaRPr lang="en-US" altLang="ko-KR" sz="1050" dirty="0"/>
          </a:p>
          <a:p>
            <a:pPr marL="228600" indent="-228600">
              <a:buAutoNum type="arabicPeriod"/>
            </a:pPr>
            <a:endParaRPr lang="en-US" altLang="ko-KR" sz="1050" dirty="0"/>
          </a:p>
          <a:p>
            <a:pPr marL="228600" indent="-228600">
              <a:buAutoNum type="arabicPeriod"/>
            </a:pPr>
            <a:endParaRPr lang="en-US" altLang="ko-KR" sz="1050" dirty="0"/>
          </a:p>
          <a:p>
            <a:pPr marL="228600" indent="-228600">
              <a:buAutoNum type="arabicPeriod"/>
            </a:pPr>
            <a:r>
              <a:rPr lang="ko-KR" altLang="en-US" sz="1050" dirty="0" err="1"/>
              <a:t>쉐이더</a:t>
            </a:r>
            <a:endParaRPr lang="en-US" altLang="ko-KR" sz="1050" dirty="0"/>
          </a:p>
          <a:p>
            <a:endParaRPr lang="en-US" altLang="ko-KR" sz="1050" dirty="0"/>
          </a:p>
          <a:p>
            <a:pPr marL="228600" indent="-228600">
              <a:buAutoNum type="arabicPeriod"/>
            </a:pP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4558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932</TotalTime>
  <Words>661</Words>
  <Application>Microsoft Office PowerPoint</Application>
  <PresentationFormat>와이드스크린</PresentationFormat>
  <Paragraphs>158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Adobe 고딕 Std B</vt:lpstr>
      <vt:lpstr>나눔스퀘어라운드 Regular</vt:lpstr>
      <vt:lpstr>Arial</vt:lpstr>
      <vt:lpstr>Calibri</vt:lpstr>
      <vt:lpstr>Calibri Light</vt:lpstr>
      <vt:lpstr>Office Theme</vt:lpstr>
      <vt:lpstr>가제 : Shoes 메트로베니아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Shoes</dc:title>
  <dc:creator>821071999734</dc:creator>
  <cp:lastModifiedBy>821071999734</cp:lastModifiedBy>
  <cp:revision>10</cp:revision>
  <dcterms:created xsi:type="dcterms:W3CDTF">2022-05-19T09:31:51Z</dcterms:created>
  <dcterms:modified xsi:type="dcterms:W3CDTF">2022-08-21T08:40:23Z</dcterms:modified>
</cp:coreProperties>
</file>